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8" r:id="rId3"/>
    <p:sldId id="264" r:id="rId4"/>
    <p:sldId id="269" r:id="rId5"/>
    <p:sldId id="257" r:id="rId6"/>
    <p:sldId id="258" r:id="rId7"/>
    <p:sldId id="260" r:id="rId8"/>
    <p:sldId id="270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12/25/2018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057400" y="2286000"/>
            <a:ext cx="4648200" cy="1524000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Statistic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Lecture 7</a:t>
            </a:r>
            <a:endParaRPr lang="ar-IQ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905000" y="4114800"/>
            <a:ext cx="49530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Dr. Nada Abdullah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Rasheed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Assist prof. / Computer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Science</a:t>
            </a:r>
            <a:endParaRPr lang="ar-IQ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6183489" y="228600"/>
            <a:ext cx="1600200" cy="1511727"/>
          </a:xfrm>
          <a:prstGeom prst="rect">
            <a:avLst/>
          </a:prstGeom>
          <a:noFill/>
        </p:spPr>
      </p:pic>
      <p:pic>
        <p:nvPicPr>
          <p:cNvPr id="11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04800"/>
            <a:ext cx="1545752" cy="1518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61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535097"/>
            <a:ext cx="32191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Syllabus Content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290335"/>
              </p:ext>
            </p:extLst>
          </p:nvPr>
        </p:nvGraphicFramePr>
        <p:xfrm>
          <a:off x="695175" y="1905000"/>
          <a:ext cx="7315200" cy="1463040"/>
        </p:xfrm>
        <a:graphic>
          <a:graphicData uri="http://schemas.openxmlformats.org/drawingml/2006/table">
            <a:tbl>
              <a:tblPr rtl="1" firstRow="1" firstCol="1" bandRow="1">
                <a:tableStyleId>{BC89EF96-8CEA-46FF-86C4-4CE0E7609802}</a:tableStyleId>
              </a:tblPr>
              <a:tblGrid>
                <a:gridCol w="5758241"/>
                <a:gridCol w="1556959"/>
              </a:tblGrid>
              <a:tr h="361230">
                <a:tc>
                  <a:txBody>
                    <a:bodyPr/>
                    <a:lstStyle/>
                    <a:p>
                      <a:pPr marL="0" marR="0" algn="l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Subject</a:t>
                      </a:r>
                      <a:endParaRPr lang="en-US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Lec</a:t>
                      </a:r>
                      <a:r>
                        <a:rPr lang="en-US" sz="16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No.</a:t>
                      </a:r>
                      <a:endParaRPr lang="en-US" sz="105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  <a:tr h="36123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Pearson Correlation in SPSS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05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  <a:tr h="361230">
                <a:tc>
                  <a:txBody>
                    <a:bodyPr/>
                    <a:lstStyle/>
                    <a:p>
                      <a:r>
                        <a:rPr lang="en-US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Regression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  <a:tr h="36123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The Regression Equation</a:t>
                      </a:r>
                    </a:p>
                  </a:txBody>
                  <a:tcPr marL="57547" marR="57547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</a:t>
                      </a:r>
                      <a:endParaRPr lang="en-US" sz="16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7547" marR="57547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6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09600"/>
            <a:ext cx="3367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5.5 Pearson Correlation in SPSS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1444" y="1676400"/>
            <a:ext cx="71628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/>
              <a:t>The following uses the GRE Therapy Data file. This data file is based on a hypothetical study examining the influences of a study-aid drug and types of tutoring on performance on the Graduate Record Examinations (GREs). To have SPSS perform correlations, from the Analyze menu, select Correlate, and then select Bivariate:</a:t>
            </a:r>
          </a:p>
        </p:txBody>
      </p:sp>
    </p:spTree>
    <p:extLst>
      <p:ext uri="{BB962C8B-B14F-4D97-AF65-F5344CB8AC3E}">
        <p14:creationId xmlns:p14="http://schemas.microsoft.com/office/powerpoint/2010/main" val="100096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609600"/>
            <a:ext cx="33672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5.5 Pearson Correlation in SPSS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https://lh4.googleusercontent.com/FVQFclgeEinJAmhlKa9m-5YAaGyS73997AJAjQoLtx_4rFK8jFWrMhpIwLzsSKTBo9clNoqp9W2BbeVo6IxRkwsyKKQDtlqVcYfSjr3_Gp0HYjlfHZ95Kd-4ZThYSBmXVwnSiK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5715000" cy="382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2352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828800"/>
          </a:xfrm>
        </p:spPr>
        <p:txBody>
          <a:bodyPr/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pic>
        <p:nvPicPr>
          <p:cNvPr id="7" name="Picture 6" descr="https://lh5.googleusercontent.com/VvB9a6k9owzp_8THAm-8CooAjlP19jspm4QbOw9qyPLp1VOyyFala-Fk15vtgWLTOYQAh5TZmtdFWl6jwjI-AUe8bjgvxKvzwQfl_LFZIL2rj716xUYqBWAudXJ0eTdqhAL8VSw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457825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lh4.googleusercontent.com/XIJYh7p_ggJPTtwoNzuFm-kDVWvtlvlYe5n2toUUAJwSPhqhlTGX3rhigdVSFSZjdrG5qqIWGm8nsaluUA8X8nLxhwFeuhZKzEJiEUcrUMA01M5hk3e4LbuQYHrP__PgtBFjMVmPTJPn8GYc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267200"/>
            <a:ext cx="1819275" cy="145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3104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57200"/>
            <a:ext cx="1424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Correlations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32626" t="23884" r="32727" b="14164"/>
          <a:stretch/>
        </p:blipFill>
        <p:spPr bwMode="auto">
          <a:xfrm>
            <a:off x="2262630" y="826532"/>
            <a:ext cx="4061970" cy="48884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9407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4572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Regression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" y="1419820"/>
            <a:ext cx="7162800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Once a correlation between variables has been established, it would be nice to find a way to predict values of one variable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giving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value of another.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2971800"/>
            <a:ext cx="7010400" cy="2951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For example, consider the data below. You should see that for every increase in X by 1 there is a corresponding increase in Y by 2, suggesting a positive linear relationship. Say we have a value of X = 8, which does not appear in the table. What value of Y would you </a:t>
            </a:r>
            <a:r>
              <a:rPr lang="en-US" u="sng" dirty="0">
                <a:latin typeface="Times New Roman" pitchFamily="18" charset="0"/>
                <a:cs typeface="Times New Roman" pitchFamily="18" charset="0"/>
              </a:rPr>
              <a:t>predict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is equal to X = 8? If the relationship between X and Y stays the same and every increase in X by 1 is associated with an increase in Y by 2, you should predict  when X = 8 that Y = 22.</a:t>
            </a:r>
          </a:p>
        </p:txBody>
      </p:sp>
    </p:spTree>
    <p:extLst>
      <p:ext uri="{BB962C8B-B14F-4D97-AF65-F5344CB8AC3E}">
        <p14:creationId xmlns:p14="http://schemas.microsoft.com/office/powerpoint/2010/main" val="3079222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4572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Regression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685800" y="1981200"/>
            <a:ext cx="7004756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relationship does not change, when X = 9 then Y = 24. How about when we know that Y = 8, what should X be equal to? Because we know the relationship between X and Y is positive and linear and for every change in Y by 2 there is a change in X by 1, when Y = 8 then X = 1.</a:t>
            </a:r>
          </a:p>
        </p:txBody>
      </p:sp>
    </p:spTree>
    <p:extLst>
      <p:ext uri="{BB962C8B-B14F-4D97-AF65-F5344CB8AC3E}">
        <p14:creationId xmlns:p14="http://schemas.microsoft.com/office/powerpoint/2010/main" val="394090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828800"/>
          </a:xfrm>
        </p:spPr>
        <p:txBody>
          <a:bodyPr/>
          <a:lstStyle/>
          <a:p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457200"/>
            <a:ext cx="518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Regression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93971"/>
              </p:ext>
            </p:extLst>
          </p:nvPr>
        </p:nvGraphicFramePr>
        <p:xfrm>
          <a:off x="1752600" y="1295400"/>
          <a:ext cx="4255770" cy="64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7695"/>
                <a:gridCol w="607695"/>
                <a:gridCol w="607695"/>
                <a:gridCol w="607695"/>
                <a:gridCol w="608330"/>
                <a:gridCol w="608330"/>
                <a:gridCol w="608330"/>
              </a:tblGrid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X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14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16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18</a:t>
                      </a:r>
                      <a:endParaRPr lang="en-US" sz="110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62000" y="2690336"/>
            <a:ext cx="7239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Regression deals </a:t>
            </a:r>
            <a:r>
              <a:rPr lang="en-US" dirty="0"/>
              <a:t>with </a:t>
            </a:r>
            <a:r>
              <a:rPr lang="en-US" b="1" dirty="0"/>
              <a:t>linear regression</a:t>
            </a:r>
            <a:r>
              <a:rPr lang="en-US" dirty="0"/>
              <a:t>, which is used to model the linear relationship between two variables, so values of one variable can be predicted from another </a:t>
            </a:r>
            <a:r>
              <a:rPr lang="en-US" dirty="0" smtClean="0"/>
              <a:t>variable.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158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djacency">
    <a:dk1>
      <a:srgbClr val="2F2B20"/>
    </a:dk1>
    <a:lt1>
      <a:srgbClr val="FFFFFF"/>
    </a:lt1>
    <a:dk2>
      <a:srgbClr val="675E47"/>
    </a:dk2>
    <a:lt2>
      <a:srgbClr val="DFDCB7"/>
    </a:lt2>
    <a:accent1>
      <a:srgbClr val="A9A57C"/>
    </a:accent1>
    <a:accent2>
      <a:srgbClr val="9CBEBD"/>
    </a:accent2>
    <a:accent3>
      <a:srgbClr val="D2CB6C"/>
    </a:accent3>
    <a:accent4>
      <a:srgbClr val="95A39D"/>
    </a:accent4>
    <a:accent5>
      <a:srgbClr val="C89F5D"/>
    </a:accent5>
    <a:accent6>
      <a:srgbClr val="B1A089"/>
    </a:accent6>
    <a:hlink>
      <a:srgbClr val="D25814"/>
    </a:hlink>
    <a:folHlink>
      <a:srgbClr val="849A0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307</Words>
  <Application>Microsoft Office PowerPoint</Application>
  <PresentationFormat>On-screen Show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Nada</dc:creator>
  <cp:lastModifiedBy>Nada</cp:lastModifiedBy>
  <cp:revision>65</cp:revision>
  <dcterms:created xsi:type="dcterms:W3CDTF">2018-11-11T19:22:43Z</dcterms:created>
  <dcterms:modified xsi:type="dcterms:W3CDTF">2018-12-25T12:08:08Z</dcterms:modified>
</cp:coreProperties>
</file>